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453" r:id="rId3"/>
    <p:sldId id="486" r:id="rId4"/>
    <p:sldId id="493" r:id="rId5"/>
    <p:sldId id="266" r:id="rId6"/>
    <p:sldId id="454" r:id="rId7"/>
    <p:sldId id="455" r:id="rId8"/>
    <p:sldId id="462" r:id="rId9"/>
    <p:sldId id="463" r:id="rId10"/>
    <p:sldId id="456" r:id="rId11"/>
    <p:sldId id="466" r:id="rId12"/>
    <p:sldId id="457" r:id="rId13"/>
    <p:sldId id="459" r:id="rId14"/>
    <p:sldId id="464" r:id="rId15"/>
    <p:sldId id="460" r:id="rId16"/>
    <p:sldId id="461" r:id="rId17"/>
    <p:sldId id="485" r:id="rId18"/>
    <p:sldId id="263" r:id="rId19"/>
    <p:sldId id="265" r:id="rId20"/>
    <p:sldId id="488" r:id="rId21"/>
    <p:sldId id="487" r:id="rId22"/>
    <p:sldId id="482" r:id="rId23"/>
    <p:sldId id="467" r:id="rId24"/>
    <p:sldId id="489" r:id="rId25"/>
    <p:sldId id="484" r:id="rId26"/>
    <p:sldId id="468" r:id="rId27"/>
    <p:sldId id="469" r:id="rId28"/>
    <p:sldId id="490" r:id="rId29"/>
    <p:sldId id="470" r:id="rId30"/>
    <p:sldId id="471" r:id="rId31"/>
    <p:sldId id="465" r:id="rId32"/>
    <p:sldId id="472" r:id="rId33"/>
    <p:sldId id="473" r:id="rId34"/>
    <p:sldId id="474" r:id="rId35"/>
    <p:sldId id="476" r:id="rId36"/>
    <p:sldId id="475" r:id="rId37"/>
    <p:sldId id="477" r:id="rId38"/>
    <p:sldId id="478" r:id="rId39"/>
    <p:sldId id="483" r:id="rId40"/>
    <p:sldId id="479" r:id="rId41"/>
    <p:sldId id="480" r:id="rId42"/>
    <p:sldId id="481" r:id="rId43"/>
    <p:sldId id="492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9" autoAdjust="0"/>
    <p:restoredTop sz="83359"/>
  </p:normalViewPr>
  <p:slideViewPr>
    <p:cSldViewPr>
      <p:cViewPr varScale="1">
        <p:scale>
          <a:sx n="91" d="100"/>
          <a:sy n="91" d="100"/>
        </p:scale>
        <p:origin x="244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tation_(gait)" TargetMode="External"/><Relationship Id="rId3" Type="http://schemas.openxmlformats.org/officeDocument/2006/relationships/hyperlink" Target="https://en.wikipedia.org/wiki/Plankton" TargetMode="External"/><Relationship Id="rId7" Type="http://schemas.openxmlformats.org/officeDocument/2006/relationships/hyperlink" Target="https://en.wikipedia.org/wiki/Water_flea" TargetMode="External"/><Relationship Id="rId12" Type="http://schemas.openxmlformats.org/officeDocument/2006/relationships/hyperlink" Target="https://en.wikipedia.org/wiki/Fresh_water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docera" TargetMode="External"/><Relationship Id="rId11" Type="http://schemas.openxmlformats.org/officeDocument/2006/relationships/hyperlink" Target="https://en.wikipedia.org/wiki/Swamp" TargetMode="External"/><Relationship Id="rId5" Type="http://schemas.openxmlformats.org/officeDocument/2006/relationships/hyperlink" Target="https://en.wikipedia.org/wiki/Order_(biology)" TargetMode="External"/><Relationship Id="rId10" Type="http://schemas.openxmlformats.org/officeDocument/2006/relationships/hyperlink" Target="https://en.wikipedia.org/wiki/Acid" TargetMode="External"/><Relationship Id="rId4" Type="http://schemas.openxmlformats.org/officeDocument/2006/relationships/hyperlink" Target="https://en.wikipedia.org/wiki/Crustacean" TargetMode="External"/><Relationship Id="rId9" Type="http://schemas.openxmlformats.org/officeDocument/2006/relationships/hyperlink" Target="https://en.wikipedia.org/wiki/Flea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linear-regression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Format each response as you would a results statement in a journal publication.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83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genus of small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lankton"/>
              </a:rPr>
              <a:t>planktonic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ustacean"/>
              </a:rPr>
              <a:t>crustaceans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0.2–5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millimetres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(0.01–0.20 in) in length.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members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der (biology)"/>
              </a:rPr>
              <a:t>order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ladocera"/>
              </a:rPr>
              <a:t>Cladocera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one of the several small aquatic crustaceans commonly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ter flea"/>
              </a:rPr>
              <a:t>water 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altation (gait)"/>
              </a:rPr>
              <a:t>saltatory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swimming style resembles the movements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lea"/>
              </a:rPr>
              <a:t>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live in various aquatic environments ranging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cid"/>
              </a:rPr>
              <a:t>acidic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Swamp"/>
              </a:rPr>
              <a:t>swamps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resh water"/>
              </a:rPr>
              <a:t>freshwater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lakes and ponds.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17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06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3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meanGR</a:t>
            </a:r>
            <a:r>
              <a:rPr lang="en-US" dirty="0"/>
              <a:t> is a new variable you are creating to summarize data using the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55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All about minimizing residuals.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In statistics, the term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Helvetica" pitchFamily="2" charset="0"/>
              </a:rPr>
              <a:t>y hat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 (written as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Helvetica" pitchFamily="2" charset="0"/>
              </a:rPr>
              <a:t>ŷ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) refers to the estimated value of a response variable in a</a:t>
            </a:r>
            <a:r>
              <a:rPr lang="en-US" sz="1600" b="0" i="0" u="none" dirty="0">
                <a:solidFill>
                  <a:srgbClr val="000000"/>
                </a:solidFill>
                <a:effectLst/>
                <a:latin typeface="Helvetica" pitchFamily="2" charset="0"/>
              </a:rPr>
              <a:t> </a:t>
            </a:r>
            <a:r>
              <a:rPr lang="en-US" sz="1600" b="0" i="0" u="none" strike="noStrike" dirty="0">
                <a:solidFill>
                  <a:srgbClr val="9B59B6"/>
                </a:solidFill>
                <a:effectLst/>
                <a:latin typeface="Helvetica" pitchFamily="2" charset="0"/>
                <a:hlinkClick r:id="rId3"/>
              </a:rPr>
              <a:t>linear regression model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60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69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7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Bonferroni_correction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Calculate number of pairwise comparisons: </a:t>
            </a:r>
          </a:p>
          <a:p>
            <a:r>
              <a:rPr lang="en-US" dirty="0"/>
              <a:t>https://</a:t>
            </a:r>
            <a:r>
              <a:rPr lang="en-US" dirty="0" err="1"/>
              <a:t>psych.unl.edu</a:t>
            </a:r>
            <a:r>
              <a:rPr lang="en-US" dirty="0"/>
              <a:t>/</a:t>
            </a:r>
            <a:r>
              <a:rPr lang="en-US" dirty="0" err="1"/>
              <a:t>psycrs</a:t>
            </a:r>
            <a:r>
              <a:rPr lang="en-US" dirty="0"/>
              <a:t>/</a:t>
            </a:r>
            <a:r>
              <a:rPr lang="en-US" dirty="0" err="1"/>
              <a:t>handcomp</a:t>
            </a:r>
            <a:r>
              <a:rPr lang="en-US" dirty="0"/>
              <a:t>/</a:t>
            </a:r>
            <a:r>
              <a:rPr lang="en-US" dirty="0" err="1"/>
              <a:t>hclsdhsd.pdf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43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  <a:p>
            <a:endParaRPr lang="en-US" dirty="0"/>
          </a:p>
          <a:p>
            <a:r>
              <a:rPr lang="en-US" dirty="0"/>
              <a:t>Good practice to calc </a:t>
            </a:r>
            <a:r>
              <a:rPr lang="en-US" dirty="0" err="1"/>
              <a:t>emmean</a:t>
            </a:r>
            <a:r>
              <a:rPr lang="en-US" dirty="0"/>
              <a:t> as working with more complex models won’t change procedure.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38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32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2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41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6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6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ijqfllOq6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etosa.io/ev/ordinary-least-squares-regression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Chapter 5</a:t>
            </a:r>
            <a:br>
              <a:rPr lang="en-US" dirty="0"/>
            </a:br>
            <a:r>
              <a:rPr lang="en-US" dirty="0"/>
              <a:t>Linear Models</a:t>
            </a:r>
            <a:r>
              <a:rPr lang="en-US"/>
              <a:t>: Regression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108-118;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534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This reads, “</a:t>
            </a:r>
            <a:r>
              <a:rPr lang="en-US" sz="2400" i="1" dirty="0"/>
              <a:t>Fit a linear model, where we hypothesize that plant growth rate </a:t>
            </a:r>
            <a:r>
              <a:rPr lang="en-US" sz="2400" i="1" dirty="0">
                <a:solidFill>
                  <a:srgbClr val="0432FF"/>
                </a:solidFill>
              </a:rPr>
              <a:t>is a function of </a:t>
            </a:r>
            <a:r>
              <a:rPr lang="en-US" sz="2400" i="1" dirty="0"/>
              <a:t>soil moisture content, using the variables from the </a:t>
            </a:r>
            <a:r>
              <a:rPr lang="en-US" sz="2400" i="1" dirty="0" err="1"/>
              <a:t>plant_gr</a:t>
            </a:r>
            <a:r>
              <a:rPr lang="en-US" sz="2400" i="1" dirty="0"/>
              <a:t> data frame</a:t>
            </a:r>
            <a:r>
              <a:rPr lang="en-US" sz="2400" dirty="0"/>
              <a:t>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before); more intuitive</a:t>
            </a:r>
          </a:p>
          <a:p>
            <a:r>
              <a:rPr lang="en-US" sz="2400" dirty="0"/>
              <a:t>			model_abc123</a:t>
            </a:r>
          </a:p>
          <a:p>
            <a:r>
              <a:rPr lang="en-US" sz="2400" dirty="0"/>
              <a:t>			figure_abc123</a:t>
            </a:r>
          </a:p>
          <a:p>
            <a:r>
              <a:rPr lang="en-US" sz="2400" dirty="0"/>
              <a:t>			table_abc123</a:t>
            </a:r>
          </a:p>
          <a:p>
            <a:r>
              <a:rPr lang="en-US" sz="2400" dirty="0"/>
              <a:t>			data_abc123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455324" y="1219200"/>
            <a:ext cx="5460076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also that response variable specified first, predictor variable second; opposite of ggplot2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1FFA2-293E-E14E-88E4-B7E56FE8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2291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90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 dirty="0"/>
              <a:t>)   #produces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</a:t>
            </a:r>
            <a:r>
              <a:rPr lang="en-US" sz="2400" dirty="0">
                <a:solidFill>
                  <a:srgbClr val="0432FF"/>
                </a:solidFill>
              </a:rPr>
              <a:t>overall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Testing the Null Hypothesis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E12EC-D0E4-F141-A674-001F93ABE91B}"/>
              </a:ext>
            </a:extLst>
          </p:cNvPr>
          <p:cNvSpPr txBox="1"/>
          <p:nvPr/>
        </p:nvSpPr>
        <p:spPr>
          <a:xfrm>
            <a:off x="1524000" y="5638800"/>
            <a:ext cx="6781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Visually, it appears as though the fit regression model has lower overall ‘error’ (sum of [squared] residuals); fits better than null model.</a:t>
            </a:r>
          </a:p>
          <a:p>
            <a:r>
              <a:rPr lang="en-US" dirty="0">
                <a:solidFill>
                  <a:srgbClr val="0432FF"/>
                </a:solidFill>
              </a:rPr>
              <a:t>Visual evidence to reject null hypothesis; accept alternative.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E3671-824E-E146-A123-40087AEB2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856356"/>
            <a:ext cx="6273800" cy="468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/>
              <a:t>) </a:t>
            </a:r>
            <a:r>
              <a:rPr lang="en-US" sz="2400" dirty="0"/>
              <a:t>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734865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7695-9AE0-104E-8DCC-43EBD228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Using Coefficients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E6AA-2DB0-EE43-95E6-C106BE37B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Since we have an equation for a line of best fit (from the coefficients table), how would we use the equation to predict new values of X?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#new value of </a:t>
            </a:r>
            <a:r>
              <a:rPr lang="en-US" dirty="0" err="1"/>
              <a:t>soil.moisture.content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new &lt;- </a:t>
            </a:r>
            <a:r>
              <a:rPr lang="en-US" dirty="0" err="1">
                <a:solidFill>
                  <a:srgbClr val="FF0000"/>
                </a:solidFill>
              </a:rPr>
              <a:t>data.frame</a:t>
            </a:r>
            <a:r>
              <a:rPr lang="en-US" dirty="0"/>
              <a:t>(</a:t>
            </a:r>
            <a:r>
              <a:rPr lang="en-US" dirty="0" err="1"/>
              <a:t>soil.moisture.content</a:t>
            </a:r>
            <a:r>
              <a:rPr lang="en-US" dirty="0"/>
              <a:t>=c(1.75))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predict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new)</a:t>
            </a:r>
          </a:p>
          <a:p>
            <a:pPr marL="0" indent="0">
              <a:buNone/>
            </a:pPr>
            <a:r>
              <a:rPr lang="en-US" dirty="0"/>
              <a:t>#41.66015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BF202-8282-8C48-8ECC-C4C2CB429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886200"/>
            <a:ext cx="2895600" cy="2895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6F779B-BBB2-D540-9632-5CC925862FEA}"/>
              </a:ext>
            </a:extLst>
          </p:cNvPr>
          <p:cNvCxnSpPr/>
          <p:nvPr/>
        </p:nvCxnSpPr>
        <p:spPr>
          <a:xfrm>
            <a:off x="5867400" y="3048000"/>
            <a:ext cx="1066800" cy="3048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685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Another Example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significant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5242E-D62B-BB9C-8AB5-83EDAC0626E6}"/>
              </a:ext>
            </a:extLst>
          </p:cNvPr>
          <p:cNvSpPr txBox="1"/>
          <p:nvPr/>
        </p:nvSpPr>
        <p:spPr>
          <a:xfrm>
            <a:off x="381000" y="6172200"/>
            <a:ext cx="1075074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r>
              <a:rPr lang="en-US" sz="2400" dirty="0"/>
              <a:t>These models share a common framework for estimation (</a:t>
            </a:r>
            <a:r>
              <a:rPr lang="en-US" sz="2400" dirty="0">
                <a:solidFill>
                  <a:srgbClr val="00B050"/>
                </a:solidFill>
              </a:rPr>
              <a:t>least squares</a:t>
            </a:r>
            <a:r>
              <a:rPr lang="en-US" sz="2400" dirty="0"/>
              <a:t>) and a common set of assumptions, centered around the idea of normally distributed residuals.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954D-F90E-7543-9B28-92CC6E70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Not all Correlations are Meaningful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83F57-E3EA-EB46-9C51-AB11A4C57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93991"/>
            <a:ext cx="82296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http://</a:t>
            </a:r>
            <a:r>
              <a:rPr lang="en-US" sz="2400" dirty="0" err="1"/>
              <a:t>www.tylervigen.com</a:t>
            </a:r>
            <a:r>
              <a:rPr lang="en-US" sz="2400" dirty="0"/>
              <a:t>/spurious-correlations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C3169-E8C4-EC4B-8CB8-FD1ABFFB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7238"/>
            <a:ext cx="6158107" cy="2427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E1569-4311-A84C-A483-482E5D6C3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114800"/>
            <a:ext cx="6378499" cy="251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965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01E04-82BB-AB4B-B7FE-F9205888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944562"/>
          </a:xfrm>
        </p:spPr>
        <p:txBody>
          <a:bodyPr/>
          <a:lstStyle/>
          <a:p>
            <a:r>
              <a:rPr lang="en-US" dirty="0"/>
              <a:t>Regression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3F279-DC76-8F44-A701-107CAACC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39762"/>
            <a:ext cx="8229600" cy="6142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1. Using </a:t>
            </a:r>
            <a:r>
              <a:rPr lang="en-US" sz="2400" i="1" dirty="0">
                <a:solidFill>
                  <a:srgbClr val="0432FF"/>
                </a:solidFill>
              </a:rPr>
              <a:t>iris</a:t>
            </a:r>
            <a:r>
              <a:rPr lang="en-US" sz="2400" dirty="0"/>
              <a:t> data (built-in to R):</a:t>
            </a:r>
          </a:p>
          <a:p>
            <a:pPr marL="0" indent="0">
              <a:buNone/>
            </a:pPr>
            <a:r>
              <a:rPr lang="en-US" sz="2400" dirty="0"/>
              <a:t>	-petal length to predict petal width (all species combined)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2. Using </a:t>
            </a:r>
            <a:r>
              <a:rPr lang="en-US" sz="2400" i="1" dirty="0">
                <a:solidFill>
                  <a:srgbClr val="0432FF"/>
                </a:solidFill>
              </a:rPr>
              <a:t>penguins</a:t>
            </a:r>
            <a:r>
              <a:rPr lang="en-US" sz="2400" dirty="0"/>
              <a:t> dataset from </a:t>
            </a:r>
            <a:r>
              <a:rPr lang="en-US" sz="2400" i="1" dirty="0" err="1"/>
              <a:t>palmerpenguins</a:t>
            </a:r>
            <a:r>
              <a:rPr lang="en-US" sz="2400" dirty="0"/>
              <a:t> package:</a:t>
            </a:r>
          </a:p>
          <a:p>
            <a:pPr marL="0" indent="0">
              <a:buNone/>
            </a:pPr>
            <a:r>
              <a:rPr lang="en-US" sz="2400" dirty="0"/>
              <a:t>	-flipper length to predict bill length (all species combined)</a:t>
            </a:r>
          </a:p>
          <a:p>
            <a:pPr marL="0" indent="0">
              <a:buNone/>
            </a:pPr>
            <a:r>
              <a:rPr lang="en-US" sz="2400" dirty="0"/>
              <a:t>	-what is the predicted bill length for a penguin with a 200 	mm flipper length?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3. Using the </a:t>
            </a:r>
            <a:r>
              <a:rPr lang="en-US" sz="2400" i="1" dirty="0">
                <a:solidFill>
                  <a:srgbClr val="0432FF"/>
                </a:solidFill>
              </a:rPr>
              <a:t>state.x77 </a:t>
            </a:r>
            <a:r>
              <a:rPr lang="en-US" sz="2400" dirty="0" err="1"/>
              <a:t>dataframe</a:t>
            </a:r>
            <a:r>
              <a:rPr lang="en-US" sz="2400" dirty="0"/>
              <a:t> (built-in to R):</a:t>
            </a:r>
          </a:p>
          <a:p>
            <a:pPr marL="0" indent="0">
              <a:buNone/>
            </a:pPr>
            <a:r>
              <a:rPr lang="en-US" sz="2400" dirty="0"/>
              <a:t>	-create and interpret 2 regression analyses that describe 	</a:t>
            </a:r>
            <a:r>
              <a:rPr lang="en-US" sz="2400" u="sng" dirty="0"/>
              <a:t>meaningful</a:t>
            </a:r>
            <a:r>
              <a:rPr lang="en-US" sz="2400" dirty="0"/>
              <a:t> predictive relationships.</a:t>
            </a:r>
          </a:p>
          <a:p>
            <a:pPr marL="0" indent="0">
              <a:buNone/>
            </a:pPr>
            <a:r>
              <a:rPr lang="en-US" sz="2400" dirty="0"/>
              <a:t> 	-In each analysis, what is the predicted value of the response 	at the mean value of the predictor?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900" dirty="0"/>
              <a:t>Note: run this line of code before starting state.x77 analysis:</a:t>
            </a:r>
          </a:p>
          <a:p>
            <a:pPr marL="0" indent="0">
              <a:buNone/>
            </a:pPr>
            <a:r>
              <a:rPr lang="en-US" sz="1900" b="1" dirty="0"/>
              <a:t>state.x77&lt;- </a:t>
            </a:r>
            <a:r>
              <a:rPr lang="en-US" sz="1900" b="1" dirty="0" err="1"/>
              <a:t>data.frame</a:t>
            </a:r>
            <a:r>
              <a:rPr lang="en-US" sz="1900" b="1" dirty="0"/>
              <a:t>(state.x77)</a:t>
            </a:r>
          </a:p>
          <a:p>
            <a:pPr marL="0" indent="0">
              <a:buNone/>
            </a:pPr>
            <a:r>
              <a:rPr lang="en-US" sz="1900" b="1" dirty="0"/>
              <a:t>?state.x77   </a:t>
            </a:r>
            <a:r>
              <a:rPr lang="en-US" sz="1900" dirty="0"/>
              <a:t>#information describing variables</a:t>
            </a:r>
          </a:p>
          <a:p>
            <a:pPr marL="0" indent="0">
              <a:buNone/>
            </a:pPr>
            <a:r>
              <a:rPr lang="en-US" sz="1900" dirty="0"/>
              <a:t>(the raw data frame has spaces in column names; this fixes that)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B050"/>
                </a:solidFill>
              </a:rPr>
              <a:t>Format each response as you would a results statement in a journal publication.</a:t>
            </a:r>
          </a:p>
        </p:txBody>
      </p:sp>
    </p:spTree>
    <p:extLst>
      <p:ext uri="{BB962C8B-B14F-4D97-AF65-F5344CB8AC3E}">
        <p14:creationId xmlns:p14="http://schemas.microsoft.com/office/powerpoint/2010/main" val="1985852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118-128 </a:t>
            </a:r>
          </a:p>
        </p:txBody>
      </p:sp>
    </p:spTree>
    <p:extLst>
      <p:ext uri="{BB962C8B-B14F-4D97-AF65-F5344CB8AC3E}">
        <p14:creationId xmlns:p14="http://schemas.microsoft.com/office/powerpoint/2010/main" val="2367257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066-7D42-9341-A682-3F4825D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310-89E0-6144-A2C1-B029307A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Similar to regression, but predictor variable (x-axis) is categorical rather than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daphnia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Daphniagrowth.csv</a:t>
            </a:r>
            <a:r>
              <a:rPr lang="en-US" sz="2400" dirty="0"/>
              <a:t>”)</a:t>
            </a:r>
          </a:p>
          <a:p>
            <a:pPr marL="0" indent="0">
              <a:buNone/>
            </a:pPr>
            <a:r>
              <a:rPr lang="en-US" sz="2400" dirty="0" err="1"/>
              <a:t>daphnia$parasite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as.factor</a:t>
            </a:r>
            <a:r>
              <a:rPr lang="en-US" sz="2400" dirty="0"/>
              <a:t>(</a:t>
            </a:r>
            <a:r>
              <a:rPr lang="en-US" sz="2400" dirty="0" err="1"/>
              <a:t>daphnia$parasite</a:t>
            </a:r>
            <a:r>
              <a:rPr lang="en-US" sz="2400" dirty="0"/>
              <a:t>) </a:t>
            </a:r>
            <a:r>
              <a:rPr lang="en-US" sz="2400" dirty="0">
                <a:solidFill>
                  <a:srgbClr val="00B050"/>
                </a:solidFill>
              </a:rPr>
              <a:t>#forces factor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(daphnia)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4F53-C0E6-0546-87E0-01746E942437}"/>
              </a:ext>
            </a:extLst>
          </p:cNvPr>
          <p:cNvSpPr txBox="1"/>
          <p:nvPr/>
        </p:nvSpPr>
        <p:spPr>
          <a:xfrm>
            <a:off x="304800" y="4343400"/>
            <a:ext cx="7835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 40</a:t>
            </a:r>
          </a:p>
          <a:p>
            <a:r>
              <a:rPr lang="en-US" dirty="0"/>
              <a:t>Variables: 3</a:t>
            </a:r>
          </a:p>
          <a:p>
            <a:r>
              <a:rPr lang="en-US" dirty="0"/>
              <a:t>$ parasite    </a:t>
            </a:r>
            <a:r>
              <a:rPr lang="en-US" b="1" dirty="0"/>
              <a:t>&lt;</a:t>
            </a:r>
            <a:r>
              <a:rPr lang="en-US" b="1" dirty="0" err="1"/>
              <a:t>fct</a:t>
            </a:r>
            <a:r>
              <a:rPr lang="en-US" b="1" dirty="0"/>
              <a:t>&gt;</a:t>
            </a:r>
            <a:r>
              <a:rPr lang="en-US" dirty="0"/>
              <a:t> control, control, control, control, control, control, control, Met...</a:t>
            </a:r>
          </a:p>
          <a:p>
            <a:r>
              <a:rPr lang="en-US" dirty="0"/>
              <a:t>$ rep         </a:t>
            </a:r>
            <a:r>
              <a:rPr lang="en-US" b="1" dirty="0"/>
              <a:t>&lt;</a:t>
            </a:r>
            <a:r>
              <a:rPr lang="en-US" b="1" dirty="0" err="1"/>
              <a:t>int</a:t>
            </a:r>
            <a:r>
              <a:rPr lang="en-US" b="1" dirty="0"/>
              <a:t>&gt; </a:t>
            </a:r>
            <a:r>
              <a:rPr lang="en-US" dirty="0"/>
              <a:t>1, 2, 3, 4, 5, 6, 7, 8, 9, 10, 1, 2, 3, 4, 5, 6, 7, 8, 9, 10, 1, 2, 3, 4, 5,...</a:t>
            </a:r>
          </a:p>
          <a:p>
            <a:r>
              <a:rPr lang="en-US" dirty="0"/>
              <a:t>$ </a:t>
            </a:r>
            <a:r>
              <a:rPr lang="en-US" dirty="0" err="1"/>
              <a:t>growth.rate</a:t>
            </a:r>
            <a:r>
              <a:rPr lang="en-US" dirty="0"/>
              <a:t> </a:t>
            </a:r>
            <a:r>
              <a:rPr lang="en-US" b="1" dirty="0"/>
              <a:t>&lt;</a:t>
            </a:r>
            <a:r>
              <a:rPr lang="en-US" b="1" dirty="0" err="1"/>
              <a:t>dbl</a:t>
            </a:r>
            <a:r>
              <a:rPr lang="en-US" b="1" dirty="0"/>
              <a:t>&gt; </a:t>
            </a:r>
            <a:r>
              <a:rPr lang="en-US" dirty="0"/>
              <a:t>1.0747092, 1.2659016, 1.3151563, 1.0757519, 1.1967619,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73D9-2BF8-1A49-B848-4948BAE5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523" y="88595"/>
            <a:ext cx="1217277" cy="13888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FB2681-39CE-624C-A858-A53F686EFDCA}"/>
              </a:ext>
            </a:extLst>
          </p:cNvPr>
          <p:cNvSpPr txBox="1"/>
          <p:nvPr/>
        </p:nvSpPr>
        <p:spPr>
          <a:xfrm>
            <a:off x="1472317" y="5998449"/>
            <a:ext cx="622388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Remember that </a:t>
            </a:r>
            <a:r>
              <a:rPr lang="en-US" b="1" dirty="0"/>
              <a:t>$</a:t>
            </a:r>
            <a:r>
              <a:rPr lang="en-US" dirty="0"/>
              <a:t> refers to a column within a specific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51592E1-C4CF-454F-8AC0-4AEB23828055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393259" y="5943601"/>
            <a:ext cx="1079058" cy="239515"/>
          </a:xfrm>
          <a:prstGeom prst="bentConnector3">
            <a:avLst>
              <a:gd name="adj1" fmla="val 99724"/>
            </a:avLst>
          </a:prstGeom>
          <a:ln>
            <a:solidFill>
              <a:srgbClr val="0432FF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737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F2ED3-40A0-124F-A2D0-82B1E56C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19"/>
            <a:ext cx="8229600" cy="944562"/>
          </a:xfrm>
        </p:spPr>
        <p:txBody>
          <a:bodyPr/>
          <a:lstStyle/>
          <a:p>
            <a:r>
              <a:rPr lang="en-US" dirty="0"/>
              <a:t>Dig a little deeper…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41710-61B1-4A4B-A9BF-87FF25221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7081"/>
            <a:ext cx="8229600" cy="56061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Use </a:t>
            </a:r>
            <a:r>
              <a:rPr lang="en-US" sz="2000" i="1" dirty="0" err="1"/>
              <a:t>BaseR</a:t>
            </a:r>
            <a:r>
              <a:rPr lang="en-US" sz="2000" dirty="0"/>
              <a:t> notation to find out more about the </a:t>
            </a:r>
            <a:r>
              <a:rPr lang="en-US" sz="2000" dirty="0" err="1"/>
              <a:t>dataframe</a:t>
            </a:r>
            <a:r>
              <a:rPr lang="en-US" sz="2000" dirty="0"/>
              <a:t>. Commands below assume that the import sees ‘parasite’ variable as a factor. Three ways to do this:</a:t>
            </a:r>
          </a:p>
          <a:p>
            <a:pPr marL="0" indent="0">
              <a:buNone/>
            </a:pPr>
            <a:r>
              <a:rPr lang="en-US" sz="2000" dirty="0"/>
              <a:t>	-Manually change ‘parasite’ variable to be a factor (already did this),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-Click </a:t>
            </a:r>
            <a:r>
              <a:rPr lang="en-US" sz="2000" dirty="0">
                <a:solidFill>
                  <a:srgbClr val="0432FF"/>
                </a:solidFill>
              </a:rPr>
              <a:t>‘strings as factors’</a:t>
            </a:r>
            <a:r>
              <a:rPr lang="en-US" sz="2000" dirty="0"/>
              <a:t> box when importing dataset via dialog box,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</a:t>
            </a:r>
            <a:r>
              <a:rPr lang="en-US" sz="2000" dirty="0" err="1">
                <a:solidFill>
                  <a:srgbClr val="0432FF"/>
                </a:solidFill>
              </a:rPr>
              <a:t>stringsAsFactors</a:t>
            </a:r>
            <a:r>
              <a:rPr lang="en-US" sz="2000" dirty="0">
                <a:solidFill>
                  <a:srgbClr val="0432FF"/>
                </a:solidFill>
              </a:rPr>
              <a:t> = TRUE </a:t>
            </a:r>
            <a:r>
              <a:rPr lang="en-US" sz="2000" dirty="0"/>
              <a:t>as argument when importing programmatically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nlevels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4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"control"                   		"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"</a:t>
            </a:r>
          </a:p>
          <a:p>
            <a:pPr marL="0" indent="0">
              <a:buNone/>
            </a:pPr>
            <a:r>
              <a:rPr lang="en-US" sz="2000" dirty="0"/>
              <a:t>[3] "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"      	"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" 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unique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control                   		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[3] 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      		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       </a:t>
            </a:r>
          </a:p>
          <a:p>
            <a:pPr marL="0" indent="0">
              <a:buNone/>
            </a:pPr>
            <a:r>
              <a:rPr lang="en-US" sz="2000" dirty="0"/>
              <a:t>4 Levels: control 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 ... 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023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80B8-9ECA-8540-9AAB-1121F00A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Daphnia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0CF67-F04A-AC42-9604-AC0085EF6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8517399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question we are asking focuses on water flea growth rates and has two parts.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First, we are asking generally whether parasites alter growth rates. (</a:t>
            </a:r>
            <a:r>
              <a:rPr lang="en-US" dirty="0">
                <a:solidFill>
                  <a:srgbClr val="0432FF"/>
                </a:solidFill>
              </a:rPr>
              <a:t>differences overall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Second, because it is a well-replicated and designed experiment, we can also ask whether each of three different parasite species reduces growth, compared with</a:t>
            </a:r>
          </a:p>
          <a:p>
            <a:pPr marL="0" indent="0">
              <a:buNone/>
            </a:pPr>
            <a:r>
              <a:rPr lang="en-US" dirty="0"/>
              <a:t>a control, no parasite treatment. (</a:t>
            </a:r>
            <a:r>
              <a:rPr lang="en-US" dirty="0">
                <a:solidFill>
                  <a:srgbClr val="0432FF"/>
                </a:solidFill>
              </a:rPr>
              <a:t>pairwise differences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51CD8-61CB-5749-A47E-F73B8CA3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76200"/>
            <a:ext cx="120219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59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99B-D397-4243-AC0D-25A7E974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F01B-EF56-F542-B28E-DDB36895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(daphnia,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parasite,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geom_boxplot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X-axis is a mess, so flip</a:t>
            </a:r>
          </a:p>
          <a:p>
            <a:pPr marL="0" indent="0">
              <a:buNone/>
            </a:pPr>
            <a:r>
              <a:rPr lang="en-US" dirty="0"/>
              <a:t>the axes. Append gglot2</a:t>
            </a:r>
          </a:p>
          <a:p>
            <a:pPr marL="0" indent="0">
              <a:buNone/>
            </a:pPr>
            <a:r>
              <a:rPr lang="en-US" dirty="0"/>
              <a:t>statement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coord_flip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52D8-0019-EB43-BA8C-304186EC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0876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9D9-6BE1-904C-9E51-ADCEF8F6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Considerable variation among groups</a:t>
            </a:r>
          </a:p>
          <a:p>
            <a:r>
              <a:rPr lang="en-US" sz="2400" dirty="0"/>
              <a:t>Control group has highest growth rate (1.2 mm/day); all others cause inhibition of growth</a:t>
            </a:r>
          </a:p>
          <a:p>
            <a:r>
              <a:rPr lang="en-US" sz="2400" dirty="0"/>
              <a:t>We can see that there is likely to be a parasite treatment </a:t>
            </a:r>
            <a:r>
              <a:rPr lang="en-US" sz="2400" dirty="0">
                <a:solidFill>
                  <a:srgbClr val="0432FF"/>
                </a:solidFill>
              </a:rPr>
              <a:t>effect overall </a:t>
            </a:r>
            <a:r>
              <a:rPr lang="en-US" sz="2400" dirty="0"/>
              <a:t>(question 1), and an </a:t>
            </a:r>
            <a:r>
              <a:rPr lang="en-US" sz="2400" dirty="0">
                <a:solidFill>
                  <a:srgbClr val="0432FF"/>
                </a:solidFill>
              </a:rPr>
              <a:t>ordering</a:t>
            </a:r>
            <a:r>
              <a:rPr lang="en-US" sz="2400" dirty="0"/>
              <a:t> in the growth rates, with parasites generally driving down the growth rate, and </a:t>
            </a:r>
            <a:r>
              <a:rPr lang="en-US" sz="2400" i="1" dirty="0"/>
              <a:t>P. </a:t>
            </a:r>
            <a:r>
              <a:rPr lang="en-US" sz="2400" i="1" dirty="0" err="1"/>
              <a:t>ramosa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M. </a:t>
            </a:r>
            <a:r>
              <a:rPr lang="en-US" sz="2400" i="1" dirty="0" err="1"/>
              <a:t>bicuspidata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P. </a:t>
            </a:r>
            <a:r>
              <a:rPr lang="en-US" sz="2400" i="1" dirty="0" err="1"/>
              <a:t>perplexa</a:t>
            </a:r>
            <a:r>
              <a:rPr lang="en-US" sz="2400" i="1" dirty="0"/>
              <a:t> </a:t>
            </a:r>
            <a:r>
              <a:rPr lang="en-US" sz="2400" dirty="0"/>
              <a:t>(question 2)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AFDC7-A074-8745-9E41-6913779E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248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9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sumDat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4293275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247168" y="4627602"/>
            <a:ext cx="3846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have some context for how much each different parasite species influences the growth rate of </a:t>
            </a:r>
            <a:r>
              <a:rPr lang="en-US" sz="2000" i="1" dirty="0"/>
              <a:t>Daphnia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4351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FF7E-26BD-0742-899D-90831543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Construct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B4A6-696B-9A47-90F3-AE8F8B2B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model_grow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 ~ parasite,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	daphnia)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diagnostics looks OK.</a:t>
            </a:r>
          </a:p>
          <a:p>
            <a:pPr marL="0" indent="0">
              <a:buNone/>
            </a:pPr>
            <a:r>
              <a:rPr lang="en-US" dirty="0"/>
              <a:t>(takes a little practice to see)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E2-800F-D043-A194-A79A7F4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09648"/>
            <a:ext cx="3708400" cy="370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B7D6F-1623-6543-A8F9-BD13463D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4114800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D7E5-137C-7048-BABB-FD26B228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6A7BA-3462-5343-B5F8-F2FE7B95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978" y="1905000"/>
            <a:ext cx="5134043" cy="386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2BBA2-5548-D74A-83DB-50D5F907AA31}"/>
              </a:ext>
            </a:extLst>
          </p:cNvPr>
          <p:cNvSpPr txBox="1"/>
          <p:nvPr/>
        </p:nvSpPr>
        <p:spPr>
          <a:xfrm>
            <a:off x="3657600" y="6019800"/>
            <a:ext cx="3162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Predictor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D712-8200-3C4B-8255-402F6F750A11}"/>
              </a:ext>
            </a:extLst>
          </p:cNvPr>
          <p:cNvSpPr txBox="1"/>
          <p:nvPr/>
        </p:nvSpPr>
        <p:spPr>
          <a:xfrm rot="16200000">
            <a:off x="-253785" y="3209258"/>
            <a:ext cx="3225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70803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CB3-697B-A044-BAA8-E382F3C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FAE-0C81-D045-8826-B6619603B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 #test our model against null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output as regression (why?)</a:t>
            </a:r>
          </a:p>
          <a:p>
            <a:r>
              <a:rPr lang="en-US" dirty="0"/>
              <a:t>Evidence of that parasite treatment has produced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effect. Low P-value indicates little support for null hypothesis. What would statistical null hypothesis look like?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497D-9D87-244B-8FF8-91EAD0CB6EB0}"/>
              </a:ext>
            </a:extLst>
          </p:cNvPr>
          <p:cNvSpPr txBox="1"/>
          <p:nvPr/>
        </p:nvSpPr>
        <p:spPr>
          <a:xfrm>
            <a:off x="1219200" y="18288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042470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071154"/>
            <a:ext cx="4417661" cy="4408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432FF"/>
                </a:solidFill>
              </a:rPr>
              <a:t>Null Hypothesis </a:t>
            </a:r>
            <a:r>
              <a:rPr lang="en-US" sz="3100" dirty="0"/>
              <a:t>in ANOVA:</a:t>
            </a:r>
            <a:br>
              <a:rPr lang="en-US" sz="3100" dirty="0"/>
            </a:br>
            <a:r>
              <a:rPr lang="en-US" sz="3100" dirty="0"/>
              <a:t>all the groups come from populations </a:t>
            </a:r>
            <a:br>
              <a:rPr lang="en-US" sz="3100" dirty="0"/>
            </a:br>
            <a:r>
              <a:rPr lang="en-US" sz="31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965E1-257B-4F40-87A3-5E4AE0C7F8D0}"/>
              </a:ext>
            </a:extLst>
          </p:cNvPr>
          <p:cNvSpPr txBox="1"/>
          <p:nvPr/>
        </p:nvSpPr>
        <p:spPr>
          <a:xfrm>
            <a:off x="13724" y="6438426"/>
            <a:ext cx="501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has 3 groups rather than 4, but whatever…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7A362-F5B0-AF41-A859-F56133D020D6}"/>
              </a:ext>
            </a:extLst>
          </p:cNvPr>
          <p:cNvSpPr txBox="1"/>
          <p:nvPr/>
        </p:nvSpPr>
        <p:spPr>
          <a:xfrm>
            <a:off x="685800" y="164203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67A0F-C1EE-244E-B6EF-865E4CAC57DC}"/>
              </a:ext>
            </a:extLst>
          </p:cNvPr>
          <p:cNvSpPr txBox="1"/>
          <p:nvPr/>
        </p:nvSpPr>
        <p:spPr>
          <a:xfrm>
            <a:off x="5015999" y="1642030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4C226D-0BB7-3D4F-9F48-2DB5E1927011}"/>
              </a:ext>
            </a:extLst>
          </p:cNvPr>
          <p:cNvCxnSpPr/>
          <p:nvPr/>
        </p:nvCxnSpPr>
        <p:spPr>
          <a:xfrm>
            <a:off x="50292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6B09-3232-1A4E-8267-F0BF2C34B246}"/>
              </a:ext>
            </a:extLst>
          </p:cNvPr>
          <p:cNvCxnSpPr/>
          <p:nvPr/>
        </p:nvCxnSpPr>
        <p:spPr>
          <a:xfrm>
            <a:off x="7620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C8DE62F-6513-EC4B-BD74-D48BEC894E8C}"/>
              </a:ext>
            </a:extLst>
          </p:cNvPr>
          <p:cNvSpPr txBox="1">
            <a:spLocks/>
          </p:cNvSpPr>
          <p:nvPr/>
        </p:nvSpPr>
        <p:spPr>
          <a:xfrm>
            <a:off x="0" y="5639357"/>
            <a:ext cx="91440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432FF"/>
                </a:solidFill>
              </a:rPr>
              <a:t>Alternative Hypothesis</a:t>
            </a:r>
            <a:r>
              <a:rPr lang="en-US" sz="2800" dirty="0"/>
              <a:t> in ANOVA:</a:t>
            </a:r>
            <a:br>
              <a:rPr lang="en-US" sz="2800" dirty="0"/>
            </a:br>
            <a:r>
              <a:rPr lang="en-US" sz="2800" dirty="0"/>
              <a:t>all the groups come from populations with different means.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3C8F-F931-BA4D-99F4-6C9BEDB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/>
              <a:t>F-statistic is the ratio of the between-group variance to the within-group variance.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432FF"/>
                </a:solidFill>
              </a:rPr>
              <a:t>1.04/0.03 = 32.3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32 times more variation among groups than within </a:t>
            </a:r>
          </a:p>
          <a:p>
            <a:r>
              <a:rPr lang="en-US" dirty="0"/>
              <a:t>As the former is large relative to the latter, this produces a large </a:t>
            </a:r>
            <a:r>
              <a:rPr lang="en-US" b="1" dirty="0"/>
              <a:t>F</a:t>
            </a:r>
            <a:r>
              <a:rPr lang="en-US" dirty="0"/>
              <a:t>-value, and thus a small </a:t>
            </a:r>
            <a:r>
              <a:rPr lang="en-US" b="1" dirty="0"/>
              <a:t>p</a:t>
            </a:r>
            <a:r>
              <a:rPr lang="en-US" dirty="0"/>
              <a:t>-value that allows us to reject the null hypothesis that there are no </a:t>
            </a:r>
            <a:r>
              <a:rPr lang="en-US" dirty="0">
                <a:solidFill>
                  <a:srgbClr val="0432FF"/>
                </a:solidFill>
              </a:rPr>
              <a:t>overall differences </a:t>
            </a:r>
            <a:r>
              <a:rPr lang="en-US" dirty="0"/>
              <a:t>among treatments.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76B-E8F4-6749-A39B-E6910A3EBCBF}"/>
              </a:ext>
            </a:extLst>
          </p:cNvPr>
          <p:cNvSpPr txBox="1"/>
          <p:nvPr/>
        </p:nvSpPr>
        <p:spPr>
          <a:xfrm>
            <a:off x="1524000" y="2286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42729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762000"/>
            <a:ext cx="8229600" cy="56086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 considering overall differences </a:t>
            </a:r>
            <a:r>
              <a:rPr lang="en-US" u="sng" dirty="0"/>
              <a:t>among</a:t>
            </a:r>
            <a:r>
              <a:rPr lang="en-US" dirty="0"/>
              <a:t> groups, are there then </a:t>
            </a:r>
            <a:r>
              <a:rPr lang="en-US" dirty="0">
                <a:solidFill>
                  <a:srgbClr val="0432FF"/>
                </a:solidFill>
              </a:rPr>
              <a:t>pairwise differences </a:t>
            </a:r>
            <a:r>
              <a:rPr lang="en-US" u="sng" dirty="0">
                <a:solidFill>
                  <a:srgbClr val="0432FF"/>
                </a:solidFill>
              </a:rPr>
              <a:t>between</a:t>
            </a:r>
            <a:r>
              <a:rPr lang="en-US" dirty="0">
                <a:solidFill>
                  <a:srgbClr val="0432FF"/>
                </a:solidFill>
              </a:rPr>
              <a:t> groups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066800" y="2115880"/>
            <a:ext cx="784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Call:</a:t>
            </a:r>
          </a:p>
          <a:p>
            <a:r>
              <a:rPr lang="en-US" sz="1600" dirty="0" err="1"/>
              <a:t>lm</a:t>
            </a:r>
            <a:r>
              <a:rPr lang="en-US" sz="1600" dirty="0"/>
              <a:t>(formula = </a:t>
            </a:r>
            <a:r>
              <a:rPr lang="en-US" sz="1600" dirty="0" err="1"/>
              <a:t>growth.rate</a:t>
            </a:r>
            <a:r>
              <a:rPr lang="en-US" sz="1600" dirty="0"/>
              <a:t> ~ parasite, data = daphnia)</a:t>
            </a:r>
          </a:p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	Median       3Q      Max </a:t>
            </a:r>
          </a:p>
          <a:p>
            <a:r>
              <a:rPr lang="en-US" sz="1600" dirty="0"/>
              <a:t>-0.41930 -0.09696  0.01408  0.12267  0.31790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038600" y="43434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1AD03-B810-724D-B6D4-67EB48312D94}"/>
              </a:ext>
            </a:extLst>
          </p:cNvPr>
          <p:cNvCxnSpPr>
            <a:cxnSpLocks/>
          </p:cNvCxnSpPr>
          <p:nvPr/>
        </p:nvCxnSpPr>
        <p:spPr>
          <a:xfrm flipV="1">
            <a:off x="4876800" y="2686109"/>
            <a:ext cx="1676400" cy="165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264CD-6231-1349-948C-46DD3A753B46}"/>
              </a:ext>
            </a:extLst>
          </p:cNvPr>
          <p:cNvSpPr txBox="1"/>
          <p:nvPr/>
        </p:nvSpPr>
        <p:spPr>
          <a:xfrm>
            <a:off x="5562600" y="1824335"/>
            <a:ext cx="3505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the control group.</a:t>
            </a:r>
          </a:p>
          <a:p>
            <a:r>
              <a:rPr lang="en-US" dirty="0">
                <a:solidFill>
                  <a:srgbClr val="FF0000"/>
                </a:solidFill>
              </a:rPr>
              <a:t>‘control’ is first alphabetically</a:t>
            </a:r>
          </a:p>
          <a:p>
            <a:r>
              <a:rPr lang="en-US" sz="1400" dirty="0"/>
              <a:t>control</a:t>
            </a:r>
            <a:r>
              <a:rPr lang="en-US" sz="1400" b="1" dirty="0"/>
              <a:t>&lt;</a:t>
            </a:r>
            <a:r>
              <a:rPr lang="en-US" sz="1400" dirty="0"/>
              <a:t>M. </a:t>
            </a:r>
            <a:r>
              <a:rPr lang="en-US" sz="1400" dirty="0" err="1"/>
              <a:t>bicuspidata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perplexa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ramosa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86A48-8C46-E647-AEA4-25B797356D60}"/>
              </a:ext>
            </a:extLst>
          </p:cNvPr>
          <p:cNvSpPr txBox="1"/>
          <p:nvPr/>
        </p:nvSpPr>
        <p:spPr>
          <a:xfrm>
            <a:off x="7714716" y="4191000"/>
            <a:ext cx="1381027" cy="1200329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group means</a:t>
            </a:r>
          </a:p>
          <a:p>
            <a:r>
              <a:rPr lang="en-US" dirty="0">
                <a:solidFill>
                  <a:srgbClr val="0432FF"/>
                </a:solidFill>
              </a:rPr>
              <a:t>differ from the ‘control’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619F7-E796-114B-866B-BFAB755440B9}"/>
              </a:ext>
            </a:extLst>
          </p:cNvPr>
          <p:cNvSpPr txBox="1"/>
          <p:nvPr/>
        </p:nvSpPr>
        <p:spPr>
          <a:xfrm>
            <a:off x="6396815" y="5829214"/>
            <a:ext cx="2518586" cy="923330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this model</a:t>
            </a:r>
          </a:p>
          <a:p>
            <a:r>
              <a:rPr lang="en-US" dirty="0">
                <a:solidFill>
                  <a:srgbClr val="0432FF"/>
                </a:solidFill>
              </a:rPr>
              <a:t>differs from the null model (overall).</a:t>
            </a:r>
          </a:p>
        </p:txBody>
      </p:sp>
    </p:spTree>
    <p:extLst>
      <p:ext uri="{BB962C8B-B14F-4D97-AF65-F5344CB8AC3E}">
        <p14:creationId xmlns:p14="http://schemas.microsoft.com/office/powerpoint/2010/main" val="2714341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3886200"/>
            <a:ext cx="8229600" cy="2819400"/>
          </a:xfrm>
        </p:spPr>
        <p:txBody>
          <a:bodyPr>
            <a:noAutofit/>
          </a:bodyPr>
          <a:lstStyle/>
          <a:p>
            <a:r>
              <a:rPr lang="en-US" sz="2200" dirty="0"/>
              <a:t>In an ANOVA, we can assume that the word ‘(Intercept)’ represents the first level of the </a:t>
            </a:r>
            <a:r>
              <a:rPr lang="en-US" sz="2200" dirty="0">
                <a:solidFill>
                  <a:srgbClr val="FF0000"/>
                </a:solidFill>
              </a:rPr>
              <a:t>alphabetically ordered treatment levels</a:t>
            </a:r>
            <a:r>
              <a:rPr lang="en-US" sz="2200" dirty="0"/>
              <a:t>.</a:t>
            </a:r>
          </a:p>
          <a:p>
            <a:r>
              <a:rPr lang="en-US" sz="2200" dirty="0"/>
              <a:t>Treatment contrasts report </a:t>
            </a:r>
            <a:r>
              <a:rPr lang="en-US" sz="2200" b="1" dirty="0">
                <a:solidFill>
                  <a:srgbClr val="0432FF"/>
                </a:solidFill>
              </a:rPr>
              <a:t>differences</a:t>
            </a:r>
            <a:r>
              <a:rPr lang="en-US" sz="2200" dirty="0">
                <a:solidFill>
                  <a:srgbClr val="0432FF"/>
                </a:solidFill>
              </a:rPr>
              <a:t> between the reference level </a:t>
            </a:r>
            <a:r>
              <a:rPr lang="en-US" sz="2200" dirty="0"/>
              <a:t>(in this case, the control) </a:t>
            </a:r>
            <a:r>
              <a:rPr lang="en-US" sz="2200" dirty="0">
                <a:solidFill>
                  <a:srgbClr val="0432FF"/>
                </a:solidFill>
              </a:rPr>
              <a:t>and the other levels </a:t>
            </a:r>
            <a:r>
              <a:rPr lang="en-US" sz="2200" dirty="0"/>
              <a:t>(not the means)</a:t>
            </a:r>
          </a:p>
          <a:p>
            <a:r>
              <a:rPr lang="en-US" sz="2200" dirty="0"/>
              <a:t>So, in the summary table, the numbers associated with each parasite are differences between growth rates associated with that parasite and the control. This is why they are all negative.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121228" y="763012"/>
            <a:ext cx="68035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114800" y="1323708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3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Recall 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307114" y="3352800"/>
            <a:ext cx="4608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calculate by hand how 1.21 (the control growth rate) minus the treatment contrast for a given parasite in the </a:t>
            </a:r>
            <a:r>
              <a:rPr lang="en-US" sz="2000" dirty="0">
                <a:solidFill>
                  <a:srgbClr val="C00000"/>
                </a:solidFill>
              </a:rPr>
              <a:t>summary</a:t>
            </a:r>
            <a:r>
              <a:rPr lang="en-US" sz="2000" dirty="0"/>
              <a:t>() gives you the mean growth rate for that parasite. </a:t>
            </a:r>
          </a:p>
          <a:p>
            <a:endParaRPr lang="en-US" sz="2000" dirty="0"/>
          </a:p>
          <a:p>
            <a:r>
              <a:rPr lang="en-US" sz="2000" dirty="0"/>
              <a:t>For example, using the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i="1" dirty="0"/>
              <a:t> </a:t>
            </a:r>
            <a:r>
              <a:rPr lang="en-US" sz="2000" dirty="0"/>
              <a:t>coefficient (see the summary table), we take 1.21 –0.73 = 0.48, which is the mean growth rate for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900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722-4F9A-2A47-AA03-96ABC678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-182562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dirty="0"/>
                  <a:t>Treatment contrasts only tell you pairwise differences </a:t>
                </a:r>
                <a:r>
                  <a:rPr lang="en-US" sz="2600" dirty="0">
                    <a:solidFill>
                      <a:srgbClr val="0432FF"/>
                    </a:solidFill>
                  </a:rPr>
                  <a:t>relative to the control</a:t>
                </a:r>
                <a:r>
                  <a:rPr lang="en-US" sz="2600" dirty="0"/>
                  <a:t>, not pairwise </a:t>
                </a:r>
                <a:r>
                  <a:rPr lang="en-US" sz="2600" dirty="0">
                    <a:solidFill>
                      <a:srgbClr val="0432FF"/>
                    </a:solidFill>
                  </a:rPr>
                  <a:t>comparisons among all groups</a:t>
                </a:r>
                <a:r>
                  <a:rPr lang="en-US" sz="2600" dirty="0"/>
                  <a:t>.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However, we might want to distinguish among all groups (other than relative to control)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But doing a bunch of t-tests of pairwise comparisons increases our </a:t>
                </a:r>
                <a:r>
                  <a:rPr lang="en-US" sz="2600" dirty="0">
                    <a:solidFill>
                      <a:srgbClr val="0432FF"/>
                    </a:solidFill>
                  </a:rPr>
                  <a:t>family-wise error rate</a:t>
                </a:r>
                <a:r>
                  <a:rPr lang="en-US" sz="2600" dirty="0"/>
                  <a:t>, and alpha=0.05 is then no longer the correct threshold for comparison. (alpha=0.05 is the Type 1 Error Rate where 1 of 20 comparisons erroneously reject null hypothesis)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Probability that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1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2 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3 </a:t>
                </a:r>
                <a:r>
                  <a:rPr lang="en-US" sz="2600" dirty="0"/>
                  <a:t>=</a:t>
                </a:r>
                <a:r>
                  <a:rPr lang="en-US" sz="2600" baseline="-25000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6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bar>
                  </m:oMath>
                </a14:m>
                <a:r>
                  <a:rPr lang="en-US" sz="2600" baseline="-25000" dirty="0"/>
                  <a:t> </a:t>
                </a:r>
                <a:r>
                  <a:rPr lang="en-US" sz="2600" dirty="0"/>
                  <a:t>is 0.95</a:t>
                </a:r>
                <a:r>
                  <a:rPr lang="en-US" sz="2600" baseline="30000" dirty="0"/>
                  <a:t>6</a:t>
                </a:r>
                <a:r>
                  <a:rPr lang="en-US" sz="2600" dirty="0"/>
                  <a:t> = 0.74; requires six t-tests to compare all combinations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Therefore, the probability of incorrectly rejecting at least 1 of these (Type I Error) is 0.26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  <a:blipFill>
                <a:blip r:embed="rId3"/>
                <a:stretch>
                  <a:fillRect l="-616" t="-2186" r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EDC763-9DD2-5249-BF55-95A2EDA6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470" y="4953001"/>
            <a:ext cx="5813868" cy="18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6C0B-276A-7A43-B3D6-C161875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581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8431-666A-5846-AA22-7096229F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Traditional “Bonferroni Correction” would adjust by taking the number of comparisons/alpha value to get new threshold alpha value. Way too conservative.</a:t>
            </a:r>
          </a:p>
          <a:p>
            <a:pPr lvl="1"/>
            <a:r>
              <a:rPr lang="en-US" dirty="0"/>
              <a:t>For 4 groups being compared = 6 possible comparisons; </a:t>
            </a:r>
            <a:r>
              <a:rPr lang="en-US" i="1" dirty="0"/>
              <a:t>k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-1)/2, where </a:t>
            </a:r>
            <a:r>
              <a:rPr lang="en-US" i="1" dirty="0"/>
              <a:t>k</a:t>
            </a:r>
            <a:r>
              <a:rPr lang="en-US" dirty="0"/>
              <a:t> is the number of groups</a:t>
            </a:r>
          </a:p>
          <a:p>
            <a:pPr lvl="1"/>
            <a:r>
              <a:rPr lang="en-US" dirty="0"/>
              <a:t>0.05/6 = </a:t>
            </a:r>
            <a:r>
              <a:rPr lang="en-US" dirty="0">
                <a:solidFill>
                  <a:srgbClr val="0432FF"/>
                </a:solidFill>
              </a:rPr>
              <a:t>0.0083 as new Bonferroni decision threshold</a:t>
            </a:r>
          </a:p>
          <a:p>
            <a:pPr lvl="1"/>
            <a:r>
              <a:rPr lang="en-US" dirty="0"/>
              <a:t>Only pairwise comparisons &lt;0.0083 would be considered significant.</a:t>
            </a:r>
          </a:p>
          <a:p>
            <a:r>
              <a:rPr lang="en-US" dirty="0"/>
              <a:t>There is an alternative method that is less rigid; </a:t>
            </a:r>
            <a:r>
              <a:rPr lang="en-US" dirty="0">
                <a:solidFill>
                  <a:srgbClr val="0432FF"/>
                </a:solidFill>
              </a:rPr>
              <a:t>Tukey HSD</a:t>
            </a:r>
          </a:p>
          <a:p>
            <a:pPr lvl="1"/>
            <a:r>
              <a:rPr lang="en-US" dirty="0"/>
              <a:t>We will implement this via the </a:t>
            </a:r>
            <a:r>
              <a:rPr lang="en-US" dirty="0">
                <a:solidFill>
                  <a:srgbClr val="7030A0"/>
                </a:solidFill>
              </a:rPr>
              <a:t>emmeans package </a:t>
            </a:r>
            <a:r>
              <a:rPr lang="en-US" dirty="0"/>
              <a:t>(added advantage that this will be same commonly used comparison method for other more complicated GLMs)</a:t>
            </a:r>
          </a:p>
        </p:txBody>
      </p:sp>
    </p:spTree>
    <p:extLst>
      <p:ext uri="{BB962C8B-B14F-4D97-AF65-F5344CB8AC3E}">
        <p14:creationId xmlns:p14="http://schemas.microsoft.com/office/powerpoint/2010/main" val="2934222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emm_model_grow</a:t>
            </a:r>
            <a:r>
              <a:rPr lang="en-US" sz="2400" dirty="0"/>
              <a:t>&lt;- </a:t>
            </a:r>
            <a:r>
              <a:rPr lang="en-US" sz="2400" dirty="0">
                <a:solidFill>
                  <a:srgbClr val="C00000"/>
                </a:solidFill>
              </a:rPr>
              <a:t>emmeans</a:t>
            </a:r>
            <a:r>
              <a:rPr lang="en-US" sz="2400" dirty="0"/>
              <a:t>(</a:t>
            </a:r>
            <a:r>
              <a:rPr lang="en-US" sz="2400" dirty="0" err="1"/>
              <a:t>model_grow</a:t>
            </a:r>
            <a:r>
              <a:rPr lang="en-US" sz="2400" dirty="0"/>
              <a:t>, "parasite")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pairs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  </a:t>
            </a:r>
            <a:r>
              <a:rPr lang="en-US" sz="2400" dirty="0">
                <a:solidFill>
                  <a:srgbClr val="0432FF"/>
                </a:solidFill>
              </a:rPr>
              <a:t>#show me pairwise differences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65F34-B87E-AB4D-B6AB-A313004215F2}"/>
              </a:ext>
            </a:extLst>
          </p:cNvPr>
          <p:cNvSpPr txBox="1"/>
          <p:nvPr/>
        </p:nvSpPr>
        <p:spPr>
          <a:xfrm>
            <a:off x="107444" y="3048000"/>
            <a:ext cx="88841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contrast                                           			estimate         SE 	        </a:t>
            </a:r>
            <a:r>
              <a:rPr lang="en-US" sz="1600" dirty="0" err="1"/>
              <a:t>df</a:t>
            </a:r>
            <a:r>
              <a:rPr lang="en-US" sz="1600" dirty="0"/>
              <a:t>      </a:t>
            </a:r>
            <a:r>
              <a:rPr lang="en-US" sz="1600" dirty="0" err="1"/>
              <a:t>t.ratio</a:t>
            </a:r>
            <a:r>
              <a:rPr lang="en-US" sz="1600" dirty="0"/>
              <a:t>   </a:t>
            </a:r>
            <a:r>
              <a:rPr lang="en-US" sz="1600" dirty="0" err="1"/>
              <a:t>p.value</a:t>
            </a:r>
            <a:endParaRPr lang="en-US" sz="1600" dirty="0"/>
          </a:p>
          <a:p>
            <a:r>
              <a:rPr lang="en-US" sz="1600" dirty="0"/>
              <a:t> control -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      	0.4127547    0.08044585   36      5.131    0.0001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		0.1375537    0.08044585   36      1.710    0.3335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		0.7317058    0.08044585   36      9.096    &lt;.0001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-0.2752010    0.08044585   36     -3.421    0.0082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	0.3189511    0.08044585   36      3.965    0.0018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	0.5941521    0.08044585   36      7.386    &lt;.0001</a:t>
            </a:r>
          </a:p>
          <a:p>
            <a:endParaRPr lang="en-US" sz="1600" dirty="0"/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249B0-B56C-7F43-AE32-4B669C4176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13044" y="720299"/>
            <a:ext cx="578356" cy="80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90B9C-CCAC-A34F-8431-6186EF389B6C}"/>
              </a:ext>
            </a:extLst>
          </p:cNvPr>
          <p:cNvSpPr txBox="1"/>
          <p:nvPr/>
        </p:nvSpPr>
        <p:spPr>
          <a:xfrm>
            <a:off x="7391400" y="304800"/>
            <a:ext cx="16451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 all possible levels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168389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plot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, comparisons = TRUE)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F49B6-555C-3342-A7CB-4616E47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6400800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375AF-DF87-9745-B5BA-788CA64BAA2C}"/>
              </a:ext>
            </a:extLst>
          </p:cNvPr>
          <p:cNvSpPr txBox="1"/>
          <p:nvPr/>
        </p:nvSpPr>
        <p:spPr>
          <a:xfrm>
            <a:off x="685800" y="4191000"/>
            <a:ext cx="7086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32FF"/>
                </a:solidFill>
              </a:rPr>
              <a:t>EM means </a:t>
            </a:r>
            <a:r>
              <a:rPr lang="en-US" sz="2400" dirty="0"/>
              <a:t>are not always equal to raw means.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are ‘adjusted’ based on other effects in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simple model with no effects other than growth ~group (no adjustment; means = </a:t>
            </a:r>
            <a:r>
              <a:rPr lang="en-US" sz="2400" dirty="0" err="1"/>
              <a:t>emmeans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2920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05A7D-2A9A-AC4E-C7B9-5E631348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Simulate OLS Estimation: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02600-9E82-E5CC-51D1-DC3DFEA5B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setosa.io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ev</a:t>
            </a:r>
            <a:r>
              <a:rPr lang="en-US" dirty="0">
                <a:hlinkClick r:id="rId2"/>
              </a:rPr>
              <a:t>/ordinary-least-squares-regression/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5881D-2931-610A-890A-E98EEE5DD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2057400"/>
            <a:ext cx="844333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83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>
                <a:solidFill>
                  <a:srgbClr val="7030A0"/>
                </a:solidFill>
              </a:rPr>
              <a:t>multcomp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Provides a</a:t>
            </a:r>
            <a:r>
              <a:rPr lang="en-US" sz="2400" dirty="0">
                <a:solidFill>
                  <a:srgbClr val="C00000"/>
                </a:solidFill>
              </a:rPr>
              <a:t> C</a:t>
            </a:r>
            <a:r>
              <a:rPr lang="en-US" sz="2400" dirty="0"/>
              <a:t>onnecting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etters 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ifferences report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multcomp</a:t>
            </a:r>
            <a:r>
              <a:rPr lang="en-US" sz="2400" dirty="0"/>
              <a:t>::</a:t>
            </a:r>
            <a:r>
              <a:rPr lang="en-US" sz="2400" dirty="0" err="1">
                <a:solidFill>
                  <a:srgbClr val="C00000"/>
                </a:solidFill>
              </a:rPr>
              <a:t>cld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Visual aid to help symbolize differences among groups using a shared letter or number; shared symbol=not sig. different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28F12-2DD6-D847-B48C-D429C2DF3475}"/>
              </a:ext>
            </a:extLst>
          </p:cNvPr>
          <p:cNvSpPr txBox="1"/>
          <p:nvPr/>
        </p:nvSpPr>
        <p:spPr>
          <a:xfrm>
            <a:off x="435123" y="3940076"/>
            <a:ext cx="8153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parasite                     		</a:t>
            </a:r>
            <a:r>
              <a:rPr lang="en-US" sz="1600" dirty="0" err="1"/>
              <a:t>emmean</a:t>
            </a:r>
            <a:r>
              <a:rPr lang="en-US" sz="1600" dirty="0"/>
              <a:t>         SE                </a:t>
            </a:r>
            <a:r>
              <a:rPr lang="en-US" sz="1600" dirty="0" err="1"/>
              <a:t>df</a:t>
            </a:r>
            <a:r>
              <a:rPr lang="en-US" sz="1600" dirty="0"/>
              <a:t>    </a:t>
            </a:r>
            <a:r>
              <a:rPr lang="en-US" sz="1600" dirty="0" err="1"/>
              <a:t>lower.CL</a:t>
            </a:r>
            <a:r>
              <a:rPr lang="en-US" sz="1600" dirty="0"/>
              <a:t>        </a:t>
            </a:r>
            <a:r>
              <a:rPr lang="en-US" sz="1600" dirty="0" err="1"/>
              <a:t>upper.CL</a:t>
            </a:r>
            <a:r>
              <a:rPr lang="en-US" sz="1600" dirty="0"/>
              <a:t>      .group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   0.4822030   0.05688381  36    0.3668373   0.5975687    1 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0.8011541   0.05688381  36    0.6857884   0.9165198       2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1.0763551   0.05688381  36    0.9609894   1.1917208          3  </a:t>
            </a:r>
          </a:p>
          <a:p>
            <a:r>
              <a:rPr lang="en-US" sz="1600" dirty="0"/>
              <a:t> control                                             1.2139088   0.05688381  36    1.0985431   1.3292745          3  </a:t>
            </a:r>
          </a:p>
          <a:p>
            <a:endParaRPr lang="en-US" sz="1600" dirty="0"/>
          </a:p>
          <a:p>
            <a:r>
              <a:rPr lang="en-US" sz="1600" dirty="0"/>
              <a:t>Confidence level used: 0.95 </a:t>
            </a:r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 </a:t>
            </a:r>
          </a:p>
          <a:p>
            <a:r>
              <a:rPr lang="en-US" sz="1600" dirty="0"/>
              <a:t>significance level used: alpha = 0.05 </a:t>
            </a:r>
          </a:p>
        </p:txBody>
      </p:sp>
    </p:spTree>
    <p:extLst>
      <p:ext uri="{BB962C8B-B14F-4D97-AF65-F5344CB8AC3E}">
        <p14:creationId xmlns:p14="http://schemas.microsoft.com/office/powerpoint/2010/main" val="12574819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84C96-013B-9C48-B86C-C10D84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5934"/>
            <a:ext cx="8099809" cy="303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0721C-BC88-5A4E-AC42-7ED0534173CA}"/>
              </a:ext>
            </a:extLst>
          </p:cNvPr>
          <p:cNvSpPr txBox="1"/>
          <p:nvPr/>
        </p:nvSpPr>
        <p:spPr>
          <a:xfrm>
            <a:off x="420541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F7AD-1260-9F47-BEC5-DAC405B86E7E}"/>
              </a:ext>
            </a:extLst>
          </p:cNvPr>
          <p:cNvSpPr txBox="1"/>
          <p:nvPr/>
        </p:nvSpPr>
        <p:spPr>
          <a:xfrm>
            <a:off x="5562600" y="141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D7EF-5253-D941-BB70-1F59044D639C}"/>
              </a:ext>
            </a:extLst>
          </p:cNvPr>
          <p:cNvSpPr txBox="1"/>
          <p:nvPr/>
        </p:nvSpPr>
        <p:spPr>
          <a:xfrm>
            <a:off x="7315200" y="2021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0E624-1B64-0B47-B6F2-0918C8DAB4BE}"/>
              </a:ext>
            </a:extLst>
          </p:cNvPr>
          <p:cNvSpPr txBox="1"/>
          <p:nvPr/>
        </p:nvSpPr>
        <p:spPr>
          <a:xfrm>
            <a:off x="6787662" y="802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B3F-02A1-0148-A22C-29D806A74142}"/>
              </a:ext>
            </a:extLst>
          </p:cNvPr>
          <p:cNvSpPr txBox="1"/>
          <p:nvPr/>
        </p:nvSpPr>
        <p:spPr>
          <a:xfrm>
            <a:off x="228600" y="5027474"/>
            <a:ext cx="8810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reduction in growth rate of </a:t>
            </a:r>
            <a:r>
              <a:rPr lang="en-US" i="1" dirty="0"/>
              <a:t>Daphnia</a:t>
            </a:r>
            <a:r>
              <a:rPr lang="en-US" dirty="0"/>
              <a:t> as a result of parasitism</a:t>
            </a:r>
          </a:p>
          <a:p>
            <a:r>
              <a:rPr lang="en-US" dirty="0"/>
              <a:t>(F</a:t>
            </a:r>
            <a:r>
              <a:rPr lang="en-US" baseline="-25000" dirty="0"/>
              <a:t>3,36</a:t>
            </a:r>
            <a:r>
              <a:rPr lang="en-US" dirty="0"/>
              <a:t> = 32.3, P &lt; 0.001). On a </a:t>
            </a:r>
            <a:r>
              <a:rPr lang="en-US" dirty="0">
                <a:solidFill>
                  <a:srgbClr val="0432FF"/>
                </a:solidFill>
              </a:rPr>
              <a:t>pairwise</a:t>
            </a:r>
            <a:r>
              <a:rPr lang="en-US" dirty="0"/>
              <a:t> basis, </a:t>
            </a:r>
            <a:r>
              <a:rPr lang="en-US" i="1" dirty="0"/>
              <a:t>P. </a:t>
            </a:r>
            <a:r>
              <a:rPr lang="en-US" i="1" dirty="0" err="1"/>
              <a:t>ramosa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M. </a:t>
            </a:r>
            <a:r>
              <a:rPr lang="en-US" i="1" dirty="0" err="1"/>
              <a:t>bicuspidata</a:t>
            </a:r>
            <a:r>
              <a:rPr lang="en-US" i="1" dirty="0"/>
              <a:t> </a:t>
            </a:r>
            <a:r>
              <a:rPr lang="en-US" dirty="0"/>
              <a:t>caused reduced growth relative to non-parasitized individuals (0.73 and 0.41 mm, respectively; P &lt; 0.0001 for both), however, </a:t>
            </a:r>
            <a:r>
              <a:rPr lang="en-US" i="1" dirty="0"/>
              <a:t>P. </a:t>
            </a:r>
            <a:r>
              <a:rPr lang="en-US" i="1" dirty="0" err="1"/>
              <a:t>perplexa</a:t>
            </a:r>
            <a:r>
              <a:rPr lang="en-US" i="1" dirty="0"/>
              <a:t> </a:t>
            </a:r>
            <a:r>
              <a:rPr lang="en-US" dirty="0"/>
              <a:t>did not significantly inhibit growth relative to control individuals (P = 0.33). All three parasitized treatments differed from one another (P &lt; 0.01 for each comparison).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13386-B031-7841-B8CC-D926729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" y="3351074"/>
            <a:ext cx="3908852" cy="14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3F7E-86F6-AF4A-9D94-E0908BBC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19" y="3528079"/>
            <a:ext cx="4768850" cy="128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3B634-D082-D84B-A159-D135F49423B3}"/>
              </a:ext>
            </a:extLst>
          </p:cNvPr>
          <p:cNvSpPr txBox="1"/>
          <p:nvPr/>
        </p:nvSpPr>
        <p:spPr>
          <a:xfrm>
            <a:off x="2362200" y="339336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overall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F7D2-D89E-8940-B262-2354383276ED}"/>
              </a:ext>
            </a:extLst>
          </p:cNvPr>
          <p:cNvSpPr txBox="1"/>
          <p:nvPr/>
        </p:nvSpPr>
        <p:spPr>
          <a:xfrm>
            <a:off x="6787662" y="3203095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3059656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330-DF31-E749-9735-775069B6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930"/>
            <a:ext cx="8229600" cy="944562"/>
          </a:xfrm>
        </p:spPr>
        <p:txBody>
          <a:bodyPr/>
          <a:lstStyle/>
          <a:p>
            <a:r>
              <a:rPr lang="en-US" dirty="0"/>
              <a:t>Practice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745E-4C4B-B64C-BD76-80550DDF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743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data=omega3.csv</a:t>
            </a:r>
          </a:p>
          <a:p>
            <a:pPr marL="0" indent="0">
              <a:buNone/>
            </a:pPr>
            <a:r>
              <a:rPr lang="en-US" dirty="0"/>
              <a:t>What is the effect of different </a:t>
            </a:r>
            <a:r>
              <a:rPr lang="en-US" dirty="0">
                <a:solidFill>
                  <a:srgbClr val="0432FF"/>
                </a:solidFill>
              </a:rPr>
              <a:t>sources</a:t>
            </a:r>
            <a:r>
              <a:rPr lang="en-US" dirty="0"/>
              <a:t> of dietary protein on the </a:t>
            </a:r>
            <a:r>
              <a:rPr lang="en-US" dirty="0">
                <a:solidFill>
                  <a:srgbClr val="0432FF"/>
                </a:solidFill>
              </a:rPr>
              <a:t>concentration</a:t>
            </a:r>
            <a:r>
              <a:rPr lang="en-US" dirty="0"/>
              <a:t> of omega-3 fatty acids in the blood? Please report as if this was your research:</a:t>
            </a:r>
          </a:p>
          <a:p>
            <a:pPr lvl="1"/>
            <a:r>
              <a:rPr lang="en-US" dirty="0"/>
              <a:t>visual representation of comparison (boxplot)</a:t>
            </a:r>
          </a:p>
          <a:p>
            <a:pPr lvl="1"/>
            <a:r>
              <a:rPr lang="en-US" dirty="0"/>
              <a:t>report overall effect</a:t>
            </a:r>
          </a:p>
          <a:p>
            <a:pPr lvl="1"/>
            <a:r>
              <a:rPr lang="en-US" dirty="0"/>
              <a:t>report pairwise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632B-8DB9-C74C-87F1-CAF91B48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219868"/>
            <a:ext cx="3048896" cy="20285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064E7-0172-0F49-BEFF-B91CDB1C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4219868"/>
            <a:ext cx="4057064" cy="20285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229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3D2E-8471-EA4F-8271-EA0FAA63C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for Omega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5627E-2671-7044-8BE0-BA352149D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5562600" cy="5105400"/>
          </a:xfrm>
        </p:spPr>
        <p:txBody>
          <a:bodyPr/>
          <a:lstStyle/>
          <a:p>
            <a:r>
              <a:rPr lang="en-US" u="sng" dirty="0"/>
              <a:t>Bonus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bar chart</a:t>
            </a:r>
            <a:r>
              <a:rPr lang="en-US" dirty="0"/>
              <a:t> or </a:t>
            </a:r>
            <a:r>
              <a:rPr lang="en-US" dirty="0">
                <a:solidFill>
                  <a:srgbClr val="0432FF"/>
                </a:solidFill>
              </a:rPr>
              <a:t>point chart </a:t>
            </a:r>
            <a:r>
              <a:rPr lang="en-US" dirty="0"/>
              <a:t>with means +/- SE bars.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graph. We will talk about this more in the next chapter.</a:t>
            </a:r>
          </a:p>
          <a:p>
            <a:endParaRPr lang="en-US" dirty="0"/>
          </a:p>
          <a:p>
            <a:r>
              <a:rPr lang="en-US" dirty="0"/>
              <a:t>Review Beckerman et al. Section 3.7 for examples.</a:t>
            </a:r>
          </a:p>
          <a:p>
            <a:endParaRPr lang="en-US" dirty="0"/>
          </a:p>
          <a:p>
            <a:r>
              <a:rPr lang="en-US" dirty="0"/>
              <a:t>Look ahead to Beckerman et al. Section 6.2.8 for other examples.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19B4F-3C8D-5D4B-B162-64F02E2BC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1447800"/>
            <a:ext cx="310444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88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GLM: Comparing Regression Coefficients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90600" imgH="215900" progId="Equation.3">
                  <p:embed/>
                </p:oleObj>
              </mc:Choice>
              <mc:Fallback>
                <p:oleObj name="Equation" r:id="rId4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500" imgH="215900" progId="Equation.3">
                  <p:embed/>
                </p:oleObj>
              </mc:Choice>
              <mc:Fallback>
                <p:oleObj name="Equation" r:id="rId6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6AD5B-E4E4-2B47-B2D0-329BC8547EF2}"/>
              </a:ext>
            </a:extLst>
          </p:cNvPr>
          <p:cNvSpPr txBox="1"/>
          <p:nvPr/>
        </p:nvSpPr>
        <p:spPr>
          <a:xfrm>
            <a:off x="3810000" y="3429000"/>
            <a:ext cx="4191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Note on good practice: Each plot argument is on a separate line, ending with a +</a:t>
            </a:r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~15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28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3642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Y-Intercept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5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</a:t>
            </a:r>
            <a:r>
              <a:rPr lang="en-US" dirty="0">
                <a:solidFill>
                  <a:srgbClr val="0432FF"/>
                </a:solidFill>
              </a:rPr>
              <a:t>prediction</a:t>
            </a:r>
            <a:r>
              <a:rPr lang="en-US" dirty="0"/>
              <a:t>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</a:t>
            </a:r>
            <a:r>
              <a:rPr lang="en-US" dirty="0" err="1"/>
              <a:t>ggplot</a:t>
            </a:r>
            <a:r>
              <a:rPr lang="en-US" dirty="0"/>
              <a:t>-speak for ‘use a linear-model fitted line, and the standard error of the fit’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21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10412</TotalTime>
  <Words>4363</Words>
  <Application>Microsoft Macintosh PowerPoint</Application>
  <PresentationFormat>On-screen Show (4:3)</PresentationFormat>
  <Paragraphs>502</Paragraphs>
  <Slides>43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Cambria Math</vt:lpstr>
      <vt:lpstr>Helvetica</vt:lpstr>
      <vt:lpstr>Lucida Grande</vt:lpstr>
      <vt:lpstr>Office Theme</vt:lpstr>
      <vt:lpstr>Equation</vt:lpstr>
      <vt:lpstr>Chapter 5 Linear Models: Regression</vt:lpstr>
      <vt:lpstr>Linear Models</vt:lpstr>
      <vt:lpstr>Least Squares Estimation</vt:lpstr>
      <vt:lpstr>Let's Simulate OLS Estimation: </vt:lpstr>
      <vt:lpstr>GLM: Comparing Regression Coefficients</vt:lpstr>
      <vt:lpstr>Linear Models</vt:lpstr>
      <vt:lpstr>PowerPoint Presentation</vt:lpstr>
      <vt:lpstr>Add Model Predictions (Fit-Line) to Figure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Model Interpretation</vt:lpstr>
      <vt:lpstr>PowerPoint Presentation</vt:lpstr>
      <vt:lpstr>Using Coefficients for Prediction</vt:lpstr>
      <vt:lpstr>Another Example</vt:lpstr>
      <vt:lpstr>r2 = coefficient of determination</vt:lpstr>
      <vt:lpstr>Not all Correlations are Meaningful</vt:lpstr>
      <vt:lpstr>Regression Practice</vt:lpstr>
      <vt:lpstr>Chapter 5 Linear Models: ANOVA</vt:lpstr>
      <vt:lpstr>One-Way ANOVA</vt:lpstr>
      <vt:lpstr>Dig a little deeper…</vt:lpstr>
      <vt:lpstr>Daphnia Example</vt:lpstr>
      <vt:lpstr>First plot the data</vt:lpstr>
      <vt:lpstr>PowerPoint Presentation</vt:lpstr>
      <vt:lpstr>Calculating means with dplyr</vt:lpstr>
      <vt:lpstr>Construct Linear Model</vt:lpstr>
      <vt:lpstr>Evaluate the Linear Model</vt:lpstr>
      <vt:lpstr>Null Hypothesis in ANOVA: all the groups come from populations  with the same mean. </vt:lpstr>
      <vt:lpstr>PowerPoint Presentation</vt:lpstr>
      <vt:lpstr>Treatment Contrasts</vt:lpstr>
      <vt:lpstr>Treatment Contrasts</vt:lpstr>
      <vt:lpstr>Recall calculating means with dplyr</vt:lpstr>
      <vt:lpstr>Multiple Contrasts</vt:lpstr>
      <vt:lpstr>Multiple Contrasts</vt:lpstr>
      <vt:lpstr>PowerPoint Presentation</vt:lpstr>
      <vt:lpstr>PowerPoint Presentation</vt:lpstr>
      <vt:lpstr>PowerPoint Presentation</vt:lpstr>
      <vt:lpstr>PowerPoint Presentation</vt:lpstr>
      <vt:lpstr>Practice Example</vt:lpstr>
      <vt:lpstr>Bar Chart for Omega Example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Gienger, Christopher M.</cp:lastModifiedBy>
  <cp:revision>668</cp:revision>
  <cp:lastPrinted>2018-11-19T21:23:19Z</cp:lastPrinted>
  <dcterms:created xsi:type="dcterms:W3CDTF">2013-09-18T21:00:03Z</dcterms:created>
  <dcterms:modified xsi:type="dcterms:W3CDTF">2023-11-10T22:01:03Z</dcterms:modified>
  <cp:category/>
</cp:coreProperties>
</file>